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7" r:id="rId3"/>
    <p:sldId id="310" r:id="rId4"/>
    <p:sldId id="311" r:id="rId5"/>
    <p:sldId id="313" r:id="rId6"/>
    <p:sldId id="257" r:id="rId7"/>
    <p:sldId id="279" r:id="rId8"/>
    <p:sldId id="264" r:id="rId9"/>
    <p:sldId id="261" r:id="rId10"/>
    <p:sldId id="258" r:id="rId11"/>
    <p:sldId id="262" r:id="rId12"/>
    <p:sldId id="269" r:id="rId13"/>
    <p:sldId id="274" r:id="rId14"/>
    <p:sldId id="300" r:id="rId15"/>
    <p:sldId id="297" r:id="rId16"/>
    <p:sldId id="298" r:id="rId17"/>
    <p:sldId id="299" r:id="rId18"/>
    <p:sldId id="301" r:id="rId19"/>
    <p:sldId id="302" r:id="rId20"/>
    <p:sldId id="271" r:id="rId21"/>
    <p:sldId id="304" r:id="rId22"/>
    <p:sldId id="318" r:id="rId23"/>
    <p:sldId id="317" r:id="rId24"/>
    <p:sldId id="316" r:id="rId25"/>
    <p:sldId id="315" r:id="rId26"/>
    <p:sldId id="314" r:id="rId27"/>
    <p:sldId id="260" r:id="rId28"/>
    <p:sldId id="263" r:id="rId29"/>
    <p:sldId id="259" r:id="rId30"/>
    <p:sldId id="26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46"/>
    <p:restoredTop sz="96650"/>
  </p:normalViewPr>
  <p:slideViewPr>
    <p:cSldViewPr snapToGrid="0">
      <p:cViewPr varScale="1">
        <p:scale>
          <a:sx n="135" d="100"/>
          <a:sy n="135" d="100"/>
        </p:scale>
        <p:origin x="184" y="1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48C3420-65FF-0DCE-E640-D142DE23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75BC30-24C5-9690-2A62-43FCAFDAE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7353D3C-4DB9-2828-4851-7B6FF403F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2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9CFD7F0-4446-D0D0-8B70-15816D2BA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40E00E5F-5C0C-4589-CEF6-3989F14AA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D4B7B6-2AEA-77F1-5058-E0016A2B1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61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34A0390-C3FB-AB6D-782B-64503304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293BF23-6E34-295A-7E26-5AF7AEA1C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F079791E-C492-D120-CB9D-474DF520B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3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264C37F-9A55-C5B0-4E48-9D444E09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06CB8A0-AE41-C079-BCFB-A1CDA1AC6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629513-AC5A-C708-ACB9-6DBDA3E68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92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7624E24-E281-EAF8-4885-537C1B4D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333868D-EC12-40FD-1273-F72992C01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C0560FE-4D7B-CEB5-5EB9-9F7B4348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73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79CB23A-A33F-100F-473B-035BD2DF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7CAC1B18-AFA4-BF00-2409-8FF67EA1D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0F2A795-54D3-29E4-6831-77BCEFA1F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77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98950D6-4C27-B7A7-C386-801C330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C9773C0-1B3A-3531-DA21-F7DC706B9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1EE284F2-0EDE-F90F-D034-F12E4B2ED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6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49281-05EF-770A-60B7-4F3A42C1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2413346"/>
            <a:ext cx="1941689" cy="1966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7FC0A-9EE2-9A31-DEAE-ABF95324F021}"/>
              </a:ext>
            </a:extLst>
          </p:cNvPr>
          <p:cNvSpPr txBox="1"/>
          <p:nvPr/>
        </p:nvSpPr>
        <p:spPr>
          <a:xfrm>
            <a:off x="90311" y="4380089"/>
            <a:ext cx="415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6:20 PM Start Time!!!!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🚀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LangGraph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Coming Soon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Enhanced Type Safety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Better type hinting and configuration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Improved Pre-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builts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"Create React Agent" being renamed to "Create Agent"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Better supervisor and swarm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Production Insights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Automated clustering and trace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Smoother Developer Experience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Addressing friction points and papercuts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🔧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LangChain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Next Generation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Standardized I/O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Universal input/output formats for all LLM providers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Enhanced Outputs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First-class support for citations, reasoning, and image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stability across all integration packages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Seamless 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Reducing complexity and improving performance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- New Compliance &amp; Features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✅ GDPR Compliance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Now fully implemented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Multi-modal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token management for various content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Trace Discovery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on clustering and summarization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LM-as-Judge Workflows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Easier setup for automated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Production Analytics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insights and monitoring capabilities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🤖 New Tools &amp; Platforms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Deep Research Examples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Advanced research agent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Async Coding Agent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Cloud-hosted development assistance (similar to Codex)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Agent Platform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Community-driven agent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MCP Server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development environment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Voice Application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Reference templates for TTS/STT integration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🏢 Security Certifications &amp; Enterprise Focus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Compliance Achievements: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SOC 2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HIPAA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GDPR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Initiatives: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Reference Architectures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Discussion ongoing for FedRAMP and deployment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Seeking partners for optimization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Industry-Ready Solutions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👥 Community-Driven Development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Ambassador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developer community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Onboarding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documentation and Cursor integration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Source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 contributions and collaborative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directly with users on optimization features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🎯 Strategic Direction for 2025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Stability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Minimizing breaking changes while adding powerful features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Community-Driven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ambassador program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Enterprise-Ready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Significant investments in tooling and documentation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Platform Maturity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Evolution into comprehensive AI development ecosystem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AIMUG Independence Day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Ambassadors Meeting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Fastlane Worker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Cloudflare Containers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Cursor AI Slack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Thunderstorm Talk – </a:t>
            </a:r>
            <a:r>
              <a:rPr lang="en-US" sz="1400" b="1" dirty="0" err="1">
                <a:solidFill>
                  <a:srgbClr val="F6F7F8"/>
                </a:solidFill>
              </a:rPr>
              <a:t>EmoJourn</a:t>
            </a:r>
            <a:r>
              <a:rPr lang="en-US" sz="1400" b="1" dirty="0">
                <a:solidFill>
                  <a:srgbClr val="F6F7F8"/>
                </a:solidFill>
              </a:rPr>
              <a:t>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Project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Testing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💡 Impact on Development Workflow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Faster Development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tooling and pre-built components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Debugging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tracing and analytics in </a:t>
            </a:r>
            <a:r>
              <a:rPr lang="en-US" sz="1400" b="0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Adoption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Compliance features enable broader organizational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 Resources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More examples, templates, and community-driven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Future-Proof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Stable APIs with backward compatibility focus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B93A6C1-7657-579C-2718-A211D81A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BFBDE25D-6ECD-C50A-5903-AB03D9478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26ED563-6F3B-C0C5-65F9-380082F44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E5C4807-1FBE-3606-AC76-4C480AD0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0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31C60C1-C89D-7586-710E-3780F6DA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B1E5916-CFE1-8A5B-7D30-ACF73DC8E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A56775F-BB7F-ACAA-57F1-AA88D25C1A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E251ADA-118E-2BB4-E864-887FB4374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3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12AD798-01CE-5670-30FA-7E6C83DE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20FBDA8-BD92-F45E-70E9-49068D3D7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F4B6B6B-1126-91CC-4EB8-9ECEEBC18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B5F6D58-F342-C344-0825-43511C705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1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3422936-3789-A849-9001-9EB46995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2CF3B24D-CE69-2261-FE33-360EFD278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CAF4E8B-F38D-5C81-A5F3-3CC2A3E920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32F1526-CDCB-E95A-DF5C-BD8A6CC8A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5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DCEA357-9A4B-A45E-B0E5-466103C9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37204D8-D918-07BB-1D10-96B02BA8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112A3AE-82BB-A746-9014-D6B9F8DC63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65837A0D-2CBD-A13B-E5A1-5127A8AF3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Lessons Learned – Building Test Flows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July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</a:t>
            </a:r>
          </a:p>
          <a:p>
            <a:r>
              <a:rPr lang="en-US" dirty="0">
                <a:solidFill>
                  <a:schemeClr val="bg1"/>
                </a:solidFill>
              </a:rPr>
              <a:t>July 2025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4D7A74-4774-CDD9-9575-CA7A8566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7" y="2571750"/>
            <a:ext cx="19685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CEDBC-F54B-DD50-7779-D5FDB9A38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584" y="1309510"/>
            <a:ext cx="6304716" cy="325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Cosmic – July 22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34D95-E242-4ED1-B086-FCB6B3F1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7" y="1017725"/>
            <a:ext cx="6448329" cy="36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F62EEBE7-6CD6-A871-CF32-964E1459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B6CD66CB-1327-8406-8747-FB677E0C2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- Member Supported</a:t>
            </a:r>
            <a:endParaRPr dirty="0">
              <a:solidFill>
                <a:srgbClr val="F6F7F8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681E3C-FF8E-180A-E980-FC653F11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70750"/>
              </p:ext>
            </p:extLst>
          </p:nvPr>
        </p:nvGraphicFramePr>
        <p:xfrm>
          <a:off x="311700" y="1286260"/>
          <a:ext cx="5397672" cy="3413760"/>
        </p:xfrm>
        <a:graphic>
          <a:graphicData uri="http://schemas.openxmlformats.org/drawingml/2006/table">
            <a:tbl>
              <a:tblPr/>
              <a:tblGrid>
                <a:gridCol w="1349418">
                  <a:extLst>
                    <a:ext uri="{9D8B030D-6E8A-4147-A177-3AD203B41FA5}">
                      <a16:colId xmlns:a16="http://schemas.microsoft.com/office/drawing/2014/main" val="3297267566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1584589995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891364091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2498287417"/>
                    </a:ext>
                  </a:extLst>
                </a:gridCol>
              </a:tblGrid>
              <a:tr h="279805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26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Cameron Rohn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Jeff Linwood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 (Muzz)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Ryan Booth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18620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Christopher Ewing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John Van Lowe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Nate Little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Sal Castoro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3494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Best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Joseph Fluckiger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Orlando Kalossakas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Scott Askinosie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540633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McNamara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Kaiwalya Joshi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 Sarasa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Wendy Schorn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745762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Collier 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Karim Lalani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Riccardo Pirruccio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Zack Angelo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61995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Hutch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Enbach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Miguel Lucero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Roberto Fuentes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8370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B17A53D-8BB0-1F0D-9F32-A5D854E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80" y="240107"/>
            <a:ext cx="1555235" cy="15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627B6C6D-A015-8938-EC58-E964C0AA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4B59F2B4-B913-109B-6A3E-31FD50353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– Independence Day Drive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FAC83-9659-4556-25AD-59CA928F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79157"/>
            <a:ext cx="4194397" cy="3947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AD06-FFCE-E040-0C87-F8125401E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056" y="3739979"/>
            <a:ext cx="1111936" cy="11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2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Corporate Underwriters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 AI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17E1-1B09-91BE-992B-DA88B0A1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765" y="240107"/>
            <a:ext cx="1555235" cy="1555235"/>
          </a:xfrm>
          <a:prstGeom prst="rect">
            <a:avLst/>
          </a:prstGeom>
        </p:spPr>
      </p:pic>
      <p:pic>
        <p:nvPicPr>
          <p:cNvPr id="7" name="Picture 6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AEE3AE99-7637-8B6C-9B4F-97885ECD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050210"/>
            <a:ext cx="4248813" cy="104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61" y="3456570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1300+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86753</TotalTime>
  <Words>1028</Words>
  <Application>Microsoft Macintosh PowerPoint</Application>
  <PresentationFormat>On-screen Show (16:9)</PresentationFormat>
  <Paragraphs>180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-apple-system</vt:lpstr>
      <vt:lpstr>Arial</vt:lpstr>
      <vt:lpstr>Simple Light</vt:lpstr>
      <vt:lpstr>PowerPoint Presentation</vt:lpstr>
      <vt:lpstr>Todays Agenda</vt:lpstr>
      <vt:lpstr>Open AIMUG.ORG – Docs – July 2025</vt:lpstr>
      <vt:lpstr>AIMUG - Member Supported</vt:lpstr>
      <vt:lpstr>AIMUG – Independence Day Drive</vt:lpstr>
      <vt:lpstr>Corporate Underwriters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🚀 LangGraph 1.0 - Coming Soon </vt:lpstr>
      <vt:lpstr>🔧 LangChain 1.0 - Next Generation  </vt:lpstr>
      <vt:lpstr>LangSmith - New Compliance &amp; Features</vt:lpstr>
      <vt:lpstr>🤖 New Tools &amp; Platforms</vt:lpstr>
      <vt:lpstr>🏢 Security Certifications &amp; Enterprise Focus</vt:lpstr>
      <vt:lpstr>👥 Community-Driven Development</vt:lpstr>
      <vt:lpstr>🎯 Strategic Direction for 2025</vt:lpstr>
      <vt:lpstr>💡 Impact on Development Workflow</vt:lpstr>
      <vt:lpstr>Lightning Talks!</vt:lpstr>
      <vt:lpstr>Lightning Talks!</vt:lpstr>
      <vt:lpstr>Lightning Talks!</vt:lpstr>
      <vt:lpstr>Lightning Talks!</vt:lpstr>
      <vt:lpstr>Lightning Talks!</vt:lpstr>
      <vt:lpstr>Showcase</vt:lpstr>
      <vt:lpstr>RGC-3000 and Tavern After Party </vt:lpstr>
      <vt:lpstr>PowerPoint Presentation</vt:lpstr>
      <vt:lpstr>Finding US - ACC RGC-3000</vt:lpstr>
      <vt:lpstr>Next Event – Hacky Hour at Kinda Cosmic – July 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29</cp:revision>
  <dcterms:modified xsi:type="dcterms:W3CDTF">2025-07-07T22:16:23Z</dcterms:modified>
</cp:coreProperties>
</file>